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gif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jpe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4.gif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7.jpeg" Type="http://schemas.openxmlformats.org/officeDocument/2006/relationships/image"/><Relationship Id="rId5" Target="../media/VAFVX-dbUAI.mp4" Type="http://schemas.openxmlformats.org/officeDocument/2006/relationships/video"/><Relationship Id="rId6" Target="../media/VAFVX-dbUAI.mp4" Type="http://schemas.microsoft.com/office/2007/relationships/media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0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8301907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402363" y="0"/>
            <a:ext cx="1483274" cy="1483115"/>
            <a:chOff x="0" y="0"/>
            <a:chExt cx="1977699" cy="1977486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21710" y="3670652"/>
            <a:ext cx="15244580" cy="2455855"/>
            <a:chOff x="0" y="0"/>
            <a:chExt cx="20326107" cy="327447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848002" y="-76200"/>
              <a:ext cx="1663010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D0CCB9"/>
                  </a:solidFill>
                  <a:ea typeface="Roboto"/>
                </a:rPr>
                <a:t>사물인터넷 IOT 8기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55149"/>
              <a:ext cx="20326107" cy="221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359">
                  <a:solidFill>
                    <a:srgbClr val="D9DFDB"/>
                  </a:solidFill>
                  <a:ea typeface="Roboto Bold"/>
                </a:rPr>
                <a:t>도서관리 프로젝트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07711" y="8737591"/>
            <a:ext cx="12472577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384">
                <a:solidFill>
                  <a:srgbClr val="D9DFDB"/>
                </a:solidFill>
                <a:ea typeface="Roboto"/>
              </a:rPr>
              <a:t>이철진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9671874" cy="10287000"/>
            <a:chOff x="0" y="0"/>
            <a:chExt cx="2547325" cy="27093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473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7325">
                  <a:moveTo>
                    <a:pt x="0" y="0"/>
                  </a:moveTo>
                  <a:lnTo>
                    <a:pt x="2547325" y="0"/>
                  </a:lnTo>
                  <a:lnTo>
                    <a:pt x="2547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9671874" y="9029733"/>
            <a:ext cx="8616126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81851" y="2726263"/>
            <a:ext cx="7250434" cy="633204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45589"/>
          <a:stretch>
            <a:fillRect/>
          </a:stretch>
        </p:blipFill>
        <p:spPr>
          <a:xfrm flipH="false" flipV="false" rot="0">
            <a:off x="11980293" y="2726263"/>
            <a:ext cx="5563571" cy="5876751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0" y="9029733"/>
            <a:ext cx="967187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580118" y="5214088"/>
            <a:ext cx="4621028" cy="901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716555" y="590172"/>
            <a:ext cx="13316478" cy="337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   </a:t>
            </a:r>
            <a:r>
              <a:rPr lang="en-US" sz="8000" spc="72">
                <a:solidFill>
                  <a:srgbClr val="000000"/>
                </a:solidFill>
                <a:latin typeface="Roboto Bold"/>
              </a:rPr>
              <a:t>03. 프로젝트</a:t>
            </a:r>
            <a:r>
              <a:rPr lang="en-US" sz="8000" spc="72">
                <a:solidFill>
                  <a:srgbClr val="D9DFDB"/>
                </a:solidFill>
                <a:latin typeface="Roboto Bold"/>
              </a:rPr>
              <a:t>      실행 결과</a:t>
            </a:r>
          </a:p>
          <a:p>
            <a:pPr>
              <a:lnSpc>
                <a:spcPts val="8800"/>
              </a:lnSpc>
            </a:pPr>
          </a:p>
          <a:p>
            <a:pPr>
              <a:lnSpc>
                <a:spcPts val="8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456612" y="454887"/>
            <a:ext cx="4859801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</a:p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000000"/>
                </a:solidFill>
                <a:latin typeface="Roboto Bold"/>
              </a:rPr>
              <a:t>1) 소스 실행결과</a:t>
            </a:r>
          </a:p>
          <a:p>
            <a:pPr>
              <a:lnSpc>
                <a:spcPts val="99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86501" y="2020533"/>
            <a:ext cx="13736807" cy="6245935"/>
            <a:chOff x="0" y="0"/>
            <a:chExt cx="3617925" cy="16450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17925" cy="1645020"/>
            </a:xfrm>
            <a:custGeom>
              <a:avLst/>
              <a:gdLst/>
              <a:ahLst/>
              <a:cxnLst/>
              <a:rect r="r" b="b" t="t" l="l"/>
              <a:pathLst>
                <a:path h="1645020" w="3617925">
                  <a:moveTo>
                    <a:pt x="0" y="0"/>
                  </a:moveTo>
                  <a:lnTo>
                    <a:pt x="3617925" y="0"/>
                  </a:lnTo>
                  <a:lnTo>
                    <a:pt x="3617925" y="1645020"/>
                  </a:lnTo>
                  <a:lnTo>
                    <a:pt x="0" y="1645020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6938" y="2698699"/>
            <a:ext cx="13295933" cy="48896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196789" y="5738599"/>
            <a:ext cx="4955506" cy="42365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33101" y="4643511"/>
            <a:ext cx="5093332" cy="43543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2978222">
            <a:off x="11232591" y="7081128"/>
            <a:ext cx="2165794" cy="191672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703776" y="265307"/>
            <a:ext cx="745798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D9DFDB"/>
                </a:solidFill>
                <a:latin typeface="Roboto Bold"/>
              </a:rPr>
              <a:t>03. 프로젝트 실행 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1212" y="1019175"/>
            <a:ext cx="552651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D9DFDB"/>
                </a:solidFill>
                <a:latin typeface="Roboto Bold"/>
              </a:rPr>
              <a:t>(파일 읽기)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41907" y="0"/>
            <a:ext cx="10246093" cy="10287000"/>
            <a:chOff x="0" y="0"/>
            <a:chExt cx="2698559" cy="27093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985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98559">
                  <a:moveTo>
                    <a:pt x="0" y="0"/>
                  </a:moveTo>
                  <a:lnTo>
                    <a:pt x="2698559" y="0"/>
                  </a:lnTo>
                  <a:lnTo>
                    <a:pt x="2698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212932"/>
            </a:solid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36632"/>
          <a:stretch>
            <a:fillRect/>
          </a:stretch>
        </p:blipFill>
        <p:spPr>
          <a:xfrm flipH="false" flipV="false" rot="0">
            <a:off x="9144000" y="2439013"/>
            <a:ext cx="7587115" cy="380492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40149"/>
          <a:stretch>
            <a:fillRect/>
          </a:stretch>
        </p:blipFill>
        <p:spPr>
          <a:xfrm flipH="false" flipV="false" rot="0">
            <a:off x="8377873" y="6119669"/>
            <a:ext cx="9119370" cy="313863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46820"/>
          <a:stretch>
            <a:fillRect/>
          </a:stretch>
        </p:blipFill>
        <p:spPr>
          <a:xfrm flipH="false" flipV="false" rot="0">
            <a:off x="674514" y="3861130"/>
            <a:ext cx="6791719" cy="573804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124517" y="2060976"/>
            <a:ext cx="1547739" cy="172577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434662" y="200218"/>
            <a:ext cx="10379264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03. 프로젝트 </a:t>
            </a:r>
            <a:r>
              <a:rPr lang="en-US" sz="8000" spc="72">
                <a:solidFill>
                  <a:srgbClr val="000000"/>
                </a:solidFill>
                <a:ea typeface="Roboto Bold"/>
              </a:rPr>
              <a:t>실행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2759" y="1265867"/>
            <a:ext cx="6846948" cy="72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(도서 현황)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50462"/>
            <a:ext cx="18288000" cy="5836538"/>
            <a:chOff x="0" y="0"/>
            <a:chExt cx="4816593" cy="153719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1537195"/>
            </a:xfrm>
            <a:custGeom>
              <a:avLst/>
              <a:gdLst/>
              <a:ahLst/>
              <a:cxnLst/>
              <a:rect r="r" b="b" t="t" l="l"/>
              <a:pathLst>
                <a:path h="15371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37195"/>
                  </a:lnTo>
                  <a:lnTo>
                    <a:pt x="0" y="153719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1869" t="24864" r="1869" b="17157"/>
          <a:stretch>
            <a:fillRect/>
          </a:stretch>
        </p:blipFill>
        <p:spPr>
          <a:xfrm flipH="false" flipV="false" rot="0">
            <a:off x="0" y="-16083"/>
            <a:ext cx="18288000" cy="619574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68502" y="6179661"/>
            <a:ext cx="7571182" cy="32034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33744"/>
          <a:stretch>
            <a:fillRect/>
          </a:stretch>
        </p:blipFill>
        <p:spPr>
          <a:xfrm flipH="false" flipV="false" rot="0">
            <a:off x="191406" y="4450462"/>
            <a:ext cx="10133683" cy="57220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52137" y="332355"/>
            <a:ext cx="12783725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03. 프로젝트 실행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37843" y="1462658"/>
            <a:ext cx="394423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D9DFDB"/>
                </a:solidFill>
                <a:latin typeface="Roboto Bold"/>
              </a:rPr>
              <a:t>(도서 이전 다음 이동)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002305"/>
            <a:ext cx="18288000" cy="0"/>
          </a:xfrm>
          <a:prstGeom prst="line">
            <a:avLst/>
          </a:prstGeom>
          <a:ln cap="flat" w="38100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829" y="2462107"/>
            <a:ext cx="10119061" cy="560488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5400000">
            <a:off x="7592327" y="7089765"/>
            <a:ext cx="630849" cy="2890110"/>
            <a:chOff x="0" y="0"/>
            <a:chExt cx="166150" cy="76118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66150" cy="761181"/>
            </a:xfrm>
            <a:custGeom>
              <a:avLst/>
              <a:gdLst/>
              <a:ahLst/>
              <a:cxnLst/>
              <a:rect r="r" b="b" t="t" l="l"/>
              <a:pathLst>
                <a:path h="761181" w="166150">
                  <a:moveTo>
                    <a:pt x="0" y="0"/>
                  </a:moveTo>
                  <a:lnTo>
                    <a:pt x="166150" y="0"/>
                  </a:lnTo>
                  <a:lnTo>
                    <a:pt x="166150" y="761181"/>
                  </a:lnTo>
                  <a:lnTo>
                    <a:pt x="0" y="761181"/>
                  </a:lnTo>
                  <a:close/>
                </a:path>
              </a:pathLst>
            </a:custGeom>
            <a:solidFill>
              <a:srgbClr val="D9DFDB">
                <a:alpha val="6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1839945" y="6828756"/>
            <a:ext cx="630849" cy="3412127"/>
            <a:chOff x="0" y="0"/>
            <a:chExt cx="166150" cy="8986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66150" cy="898667"/>
            </a:xfrm>
            <a:custGeom>
              <a:avLst/>
              <a:gdLst/>
              <a:ahLst/>
              <a:cxnLst/>
              <a:rect r="r" b="b" t="t" l="l"/>
              <a:pathLst>
                <a:path h="898667" w="166150">
                  <a:moveTo>
                    <a:pt x="0" y="0"/>
                  </a:moveTo>
                  <a:lnTo>
                    <a:pt x="166150" y="0"/>
                  </a:lnTo>
                  <a:lnTo>
                    <a:pt x="166150" y="898667"/>
                  </a:lnTo>
                  <a:lnTo>
                    <a:pt x="0" y="898667"/>
                  </a:lnTo>
                  <a:close/>
                </a:path>
              </a:pathLst>
            </a:custGeom>
            <a:solidFill>
              <a:srgbClr val="D9DFDB">
                <a:alpha val="6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35592"/>
          <a:stretch>
            <a:fillRect/>
          </a:stretch>
        </p:blipFill>
        <p:spPr>
          <a:xfrm flipH="false" flipV="false" rot="0">
            <a:off x="5962088" y="4569219"/>
            <a:ext cx="9669932" cy="447118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98301" y="368526"/>
            <a:ext cx="9999634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03. 프로젝트 수행 결과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alphaModFix amt="15000"/>
          </a:blip>
          <a:srcRect l="41526" t="0" r="17821" b="0"/>
          <a:stretch>
            <a:fillRect/>
          </a:stretch>
        </p:blipFill>
        <p:spPr>
          <a:xfrm flipH="false" flipV="false" rot="0">
            <a:off x="11894362" y="-197403"/>
            <a:ext cx="6517579" cy="1068180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964969">
            <a:off x="9559343" y="8204870"/>
            <a:ext cx="460579" cy="68893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74233" y="1521215"/>
            <a:ext cx="6391863" cy="72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(도서 관리 (도서 등록) 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7"/>
            <a:ext cx="12538183" cy="10363200"/>
            <a:chOff x="0" y="0"/>
            <a:chExt cx="3302237" cy="272940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02238" cy="2729402"/>
            </a:xfrm>
            <a:custGeom>
              <a:avLst/>
              <a:gdLst/>
              <a:ahLst/>
              <a:cxnLst/>
              <a:rect r="r" b="b" t="t" l="l"/>
              <a:pathLst>
                <a:path h="2729402" w="3302238">
                  <a:moveTo>
                    <a:pt x="0" y="0"/>
                  </a:moveTo>
                  <a:lnTo>
                    <a:pt x="3302238" y="0"/>
                  </a:lnTo>
                  <a:lnTo>
                    <a:pt x="3302238" y="2729402"/>
                  </a:lnTo>
                  <a:lnTo>
                    <a:pt x="0" y="2729402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43914" t="0" r="17821" b="0"/>
          <a:stretch>
            <a:fillRect/>
          </a:stretch>
        </p:blipFill>
        <p:spPr>
          <a:xfrm flipH="false" flipV="false" rot="0">
            <a:off x="12277174" y="-197403"/>
            <a:ext cx="6134766" cy="1068180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162282" y="1482258"/>
            <a:ext cx="7514632" cy="8229600"/>
            <a:chOff x="0" y="0"/>
            <a:chExt cx="1979162" cy="216746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7916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79162">
                  <a:moveTo>
                    <a:pt x="0" y="0"/>
                  </a:moveTo>
                  <a:lnTo>
                    <a:pt x="1979162" y="0"/>
                  </a:lnTo>
                  <a:lnTo>
                    <a:pt x="197916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-857"/>
            <a:ext cx="1483274" cy="1483115"/>
            <a:chOff x="0" y="0"/>
            <a:chExt cx="1977699" cy="1977486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212932"/>
            </a:solidFill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41608"/>
          <a:stretch>
            <a:fillRect/>
          </a:stretch>
        </p:blipFill>
        <p:spPr>
          <a:xfrm flipH="false" flipV="false" rot="0">
            <a:off x="452074" y="3238518"/>
            <a:ext cx="9261918" cy="40535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97937" y="2392390"/>
            <a:ext cx="7243321" cy="6409336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6169261" y="7092529"/>
            <a:ext cx="2559385" cy="1305580"/>
            <a:chOff x="0" y="0"/>
            <a:chExt cx="1930837" cy="98494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30837" cy="984948"/>
            </a:xfrm>
            <a:custGeom>
              <a:avLst/>
              <a:gdLst/>
              <a:ahLst/>
              <a:cxnLst/>
              <a:rect r="r" b="b" t="t" l="l"/>
              <a:pathLst>
                <a:path h="984948" w="1930837">
                  <a:moveTo>
                    <a:pt x="75623" y="0"/>
                  </a:moveTo>
                  <a:lnTo>
                    <a:pt x="1855214" y="0"/>
                  </a:lnTo>
                  <a:cubicBezTo>
                    <a:pt x="1896979" y="0"/>
                    <a:pt x="1930837" y="33858"/>
                    <a:pt x="1930837" y="75623"/>
                  </a:cubicBezTo>
                  <a:lnTo>
                    <a:pt x="1930837" y="909325"/>
                  </a:lnTo>
                  <a:cubicBezTo>
                    <a:pt x="1930837" y="951091"/>
                    <a:pt x="1896979" y="984948"/>
                    <a:pt x="1855214" y="984948"/>
                  </a:cubicBezTo>
                  <a:lnTo>
                    <a:pt x="75623" y="984948"/>
                  </a:lnTo>
                  <a:cubicBezTo>
                    <a:pt x="33858" y="984948"/>
                    <a:pt x="0" y="951091"/>
                    <a:pt x="0" y="909325"/>
                  </a:cubicBezTo>
                  <a:lnTo>
                    <a:pt x="0" y="75623"/>
                  </a:lnTo>
                  <a:cubicBezTo>
                    <a:pt x="0" y="33858"/>
                    <a:pt x="33858" y="0"/>
                    <a:pt x="75623" y="0"/>
                  </a:cubicBezTo>
                  <a:close/>
                </a:path>
              </a:pathLst>
            </a:custGeom>
            <a:solidFill>
              <a:srgbClr val="D9DFDB"/>
            </a:solidFill>
            <a:ln w="19050">
              <a:solidFill>
                <a:srgbClr val="212932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212932"/>
                  </a:solidFill>
                  <a:ea typeface="Roboto"/>
                </a:rPr>
                <a:t>수정 완료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2254" y="7092529"/>
            <a:ext cx="2559385" cy="1305580"/>
            <a:chOff x="0" y="0"/>
            <a:chExt cx="1930837" cy="984948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30837" cy="984948"/>
            </a:xfrm>
            <a:custGeom>
              <a:avLst/>
              <a:gdLst/>
              <a:ahLst/>
              <a:cxnLst/>
              <a:rect r="r" b="b" t="t" l="l"/>
              <a:pathLst>
                <a:path h="984948" w="1930837">
                  <a:moveTo>
                    <a:pt x="75623" y="0"/>
                  </a:moveTo>
                  <a:lnTo>
                    <a:pt x="1855214" y="0"/>
                  </a:lnTo>
                  <a:cubicBezTo>
                    <a:pt x="1896979" y="0"/>
                    <a:pt x="1930837" y="33858"/>
                    <a:pt x="1930837" y="75623"/>
                  </a:cubicBezTo>
                  <a:lnTo>
                    <a:pt x="1930837" y="909325"/>
                  </a:lnTo>
                  <a:cubicBezTo>
                    <a:pt x="1930837" y="951091"/>
                    <a:pt x="1896979" y="984948"/>
                    <a:pt x="1855214" y="984948"/>
                  </a:cubicBezTo>
                  <a:lnTo>
                    <a:pt x="75623" y="984948"/>
                  </a:lnTo>
                  <a:cubicBezTo>
                    <a:pt x="33858" y="984948"/>
                    <a:pt x="0" y="951091"/>
                    <a:pt x="0" y="909325"/>
                  </a:cubicBezTo>
                  <a:lnTo>
                    <a:pt x="0" y="75623"/>
                  </a:lnTo>
                  <a:cubicBezTo>
                    <a:pt x="0" y="33858"/>
                    <a:pt x="33858" y="0"/>
                    <a:pt x="75623" y="0"/>
                  </a:cubicBezTo>
                  <a:close/>
                </a:path>
              </a:pathLst>
            </a:custGeom>
            <a:solidFill>
              <a:srgbClr val="D9DFDB"/>
            </a:solidFill>
            <a:ln w="19050">
              <a:solidFill>
                <a:srgbClr val="212932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212932"/>
                  </a:solidFill>
                  <a:ea typeface="Roboto"/>
                </a:rPr>
                <a:t>도서 수정 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14546" y="7292090"/>
            <a:ext cx="1336975" cy="95323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661946" y="332908"/>
            <a:ext cx="1091679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212932"/>
                </a:solidFill>
                <a:latin typeface="Roboto Bold"/>
              </a:rPr>
              <a:t>03. 프로젝트 수행 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62418" y="1396595"/>
            <a:ext cx="308653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212932"/>
                </a:solidFill>
                <a:latin typeface="Roboto Bold"/>
              </a:rPr>
              <a:t>(도서 수정)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2916" y="0"/>
            <a:ext cx="9985084" cy="10287000"/>
            <a:chOff x="0" y="0"/>
            <a:chExt cx="2629816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298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29816">
                  <a:moveTo>
                    <a:pt x="0" y="0"/>
                  </a:moveTo>
                  <a:lnTo>
                    <a:pt x="2629816" y="0"/>
                  </a:lnTo>
                  <a:lnTo>
                    <a:pt x="26298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33172"/>
            <a:ext cx="9735322" cy="60206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27075"/>
          <a:stretch>
            <a:fillRect/>
          </a:stretch>
        </p:blipFill>
        <p:spPr>
          <a:xfrm flipH="false" flipV="false" rot="0">
            <a:off x="8552381" y="3160370"/>
            <a:ext cx="8433851" cy="56823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15000"/>
          </a:blip>
          <a:srcRect l="41526" t="0" r="17821" b="3696"/>
          <a:stretch>
            <a:fillRect/>
          </a:stretch>
        </p:blipFill>
        <p:spPr>
          <a:xfrm flipH="false" flipV="false" rot="0">
            <a:off x="0" y="0"/>
            <a:ext cx="6517579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896573">
            <a:off x="11604200" y="6110868"/>
            <a:ext cx="2871946" cy="190984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661946" y="332908"/>
            <a:ext cx="1091679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03. 프로젝트</a:t>
            </a:r>
            <a:r>
              <a:rPr lang="en-US" sz="8000" spc="72">
                <a:solidFill>
                  <a:srgbClr val="212932"/>
                </a:solidFill>
                <a:latin typeface="Roboto Bold"/>
              </a:rPr>
              <a:t>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17621" y="1412447"/>
            <a:ext cx="308653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(도서 삭제)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50782"/>
            <a:ext cx="18288000" cy="4736218"/>
            <a:chOff x="0" y="0"/>
            <a:chExt cx="4816593" cy="124739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1247399"/>
            </a:xfrm>
            <a:custGeom>
              <a:avLst/>
              <a:gdLst/>
              <a:ahLst/>
              <a:cxnLst/>
              <a:rect r="r" b="b" t="t" l="l"/>
              <a:pathLst>
                <a:path h="12473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47399"/>
                  </a:lnTo>
                  <a:lnTo>
                    <a:pt x="0" y="1247399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45647" y="5771710"/>
            <a:ext cx="9294230" cy="42210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41589"/>
          <a:stretch>
            <a:fillRect/>
          </a:stretch>
        </p:blipFill>
        <p:spPr>
          <a:xfrm flipH="false" flipV="false" rot="0">
            <a:off x="2864341" y="2082111"/>
            <a:ext cx="11970051" cy="36895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61946" y="332908"/>
            <a:ext cx="1091679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03. 프로젝트 수행 결과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2608780" y="687386"/>
            <a:ext cx="3121336" cy="72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(도서 검색)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36135" y="2473724"/>
            <a:ext cx="6623436" cy="707439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5344" y="2262571"/>
            <a:ext cx="10165017" cy="7496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61946" y="332908"/>
            <a:ext cx="1091679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03. 프로젝트 테스트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7280" y="1520358"/>
            <a:ext cx="10969936" cy="72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(프로젝트 수행 결과 – 결과 시연 동영상)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59907" y="4706040"/>
            <a:ext cx="4809522" cy="53439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61946" y="332908"/>
            <a:ext cx="10916792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72">
                <a:solidFill>
                  <a:srgbClr val="D9DFDB"/>
                </a:solidFill>
                <a:latin typeface="Roboto Bold"/>
              </a:rPr>
              <a:t>04.자체 평가 의견</a:t>
            </a:r>
          </a:p>
          <a:p>
            <a:pPr>
              <a:lnSpc>
                <a:spcPts val="8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82586" y="2115439"/>
            <a:ext cx="14928118" cy="558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1) 이중연결리스트가 어렵다</a:t>
            </a:r>
          </a:p>
          <a:p>
            <a:pPr>
              <a:lnSpc>
                <a:spcPts val="5500"/>
              </a:lnSpc>
            </a:pPr>
          </a:p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2) 프로젝트를 준비하면서 내가 부족한 부분을 깨달았다.</a:t>
            </a:r>
          </a:p>
          <a:p>
            <a:pPr>
              <a:lnSpc>
                <a:spcPts val="5500"/>
              </a:lnSpc>
            </a:pPr>
          </a:p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3) 배운 내용을 활용하는 부분에서 많이 부족했다.</a:t>
            </a:r>
          </a:p>
          <a:p>
            <a:pPr>
              <a:lnSpc>
                <a:spcPts val="5500"/>
              </a:lnSpc>
            </a:pPr>
          </a:p>
          <a:p>
            <a:pPr>
              <a:lnSpc>
                <a:spcPts val="5500"/>
              </a:lnSpc>
            </a:pPr>
            <a:r>
              <a:rPr lang="en-US" sz="5000" spc="45">
                <a:solidFill>
                  <a:srgbClr val="D9DFDB"/>
                </a:solidFill>
                <a:latin typeface="Roboto Bold"/>
              </a:rPr>
              <a:t>4) 반복의 중요성을 깨달았다.</a:t>
            </a:r>
          </a:p>
          <a:p>
            <a:pPr>
              <a:lnSpc>
                <a:spcPts val="55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41526" t="0" r="17821" b="0"/>
          <a:stretch>
            <a:fillRect/>
          </a:stretch>
        </p:blipFill>
        <p:spPr>
          <a:xfrm flipH="false" flipV="false" rot="0">
            <a:off x="11894362" y="-197403"/>
            <a:ext cx="6517579" cy="1068180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162282" y="1028700"/>
            <a:ext cx="7097018" cy="8229600"/>
            <a:chOff x="0" y="0"/>
            <a:chExt cx="1869173" cy="216746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86917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69174">
                  <a:moveTo>
                    <a:pt x="0" y="0"/>
                  </a:moveTo>
                  <a:lnTo>
                    <a:pt x="1869174" y="0"/>
                  </a:lnTo>
                  <a:lnTo>
                    <a:pt x="186917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-857"/>
            <a:ext cx="1483274" cy="1483115"/>
            <a:chOff x="0" y="0"/>
            <a:chExt cx="1977699" cy="1977486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212932"/>
            </a:solidFill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0337" y="5547946"/>
            <a:ext cx="4371633" cy="4114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770337" y="2277002"/>
            <a:ext cx="8856937" cy="2476200"/>
            <a:chOff x="0" y="0"/>
            <a:chExt cx="11809249" cy="330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200"/>
              <a:ext cx="11809249" cy="1919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4"/>
                </a:lnSpc>
              </a:pPr>
              <a:r>
                <a:rPr lang="en-US" sz="9822" spc="88">
                  <a:solidFill>
                    <a:srgbClr val="212932"/>
                  </a:solidFill>
                  <a:ea typeface="Roboto"/>
                </a:rPr>
                <a:t>목차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525405"/>
              <a:ext cx="11809249" cy="77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83"/>
                </a:lnSpc>
              </a:pPr>
              <a:r>
                <a:rPr lang="en-US" sz="3819">
                  <a:solidFill>
                    <a:srgbClr val="212932"/>
                  </a:solidFill>
                  <a:latin typeface="Roboto Bold"/>
                </a:rPr>
                <a:t>C 언어, 비주얼 스튜디오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54210" y="1991246"/>
            <a:ext cx="7905807" cy="7917661"/>
            <a:chOff x="0" y="0"/>
            <a:chExt cx="10541076" cy="1055688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14300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  <a:r>
                <a:rPr lang="en-US" sz="3840" spc="38" u="sng">
                  <a:solidFill>
                    <a:srgbClr val="D9DFDB"/>
                  </a:solidFill>
                  <a:latin typeface="Roboto"/>
                </a:rPr>
                <a:t>01. 프로젝트 요구사항 분석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85176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  <a:r>
                <a:rPr lang="en-US" sz="3840" spc="38">
                  <a:solidFill>
                    <a:srgbClr val="D9DFDB"/>
                  </a:solidFill>
                  <a:latin typeface="Roboto"/>
                </a:rPr>
                <a:t>02.프로젝트 설계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684584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  <a:r>
                <a:rPr lang="en-US" sz="3840" spc="38">
                  <a:solidFill>
                    <a:srgbClr val="D9DFDB"/>
                  </a:solidFill>
                  <a:latin typeface="Roboto"/>
                </a:rPr>
                <a:t>03.프로젝트 구현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083993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  <a:r>
                <a:rPr lang="en-US" sz="3840" spc="38">
                  <a:solidFill>
                    <a:srgbClr val="D9DFDB"/>
                  </a:solidFill>
                  <a:latin typeface="Roboto"/>
                </a:rPr>
                <a:t>04.프로젝트 테스트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483401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  <a:r>
                <a:rPr lang="en-US" sz="3840" spc="38">
                  <a:solidFill>
                    <a:srgbClr val="D9DFDB"/>
                  </a:solidFill>
                  <a:latin typeface="Roboto"/>
                </a:rPr>
                <a:t>05.자체 평가 의견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882809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282218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681626"/>
              <a:ext cx="10541076" cy="875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6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674" y="358068"/>
            <a:ext cx="4546740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8129" y="358068"/>
            <a:ext cx="437163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5485" y="5822081"/>
            <a:ext cx="443644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44100" y="6430157"/>
            <a:ext cx="7315200" cy="28986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11982" y="4459729"/>
            <a:ext cx="7577225" cy="319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65"/>
              </a:lnSpc>
            </a:pPr>
            <a:r>
              <a:rPr lang="en-US" sz="11332" spc="101">
                <a:solidFill>
                  <a:srgbClr val="D9DFDB"/>
                </a:solidFill>
                <a:ea typeface="Roboto"/>
              </a:rPr>
              <a:t>감사합니다.</a:t>
            </a:r>
          </a:p>
          <a:p>
            <a:pPr>
              <a:lnSpc>
                <a:spcPts val="1246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09579" y="2741168"/>
            <a:ext cx="15850457" cy="5029622"/>
            <a:chOff x="0" y="0"/>
            <a:chExt cx="21133943" cy="67061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133943" cy="576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540">
                  <a:solidFill>
                    <a:srgbClr val="D0CCB9"/>
                  </a:solidFill>
                  <a:latin typeface="Roboto Bold"/>
                </a:rPr>
                <a:t>1) 이중 연결 리스트를 이용한 도서관리 프로그램을 활용하여 실행화면을 구현하시오.</a:t>
              </a:r>
            </a:p>
            <a:p>
              <a:pPr>
                <a:lnSpc>
                  <a:spcPts val="4248"/>
                </a:lnSpc>
              </a:pPr>
            </a:p>
            <a:p>
              <a:pPr>
                <a:lnSpc>
                  <a:spcPts val="4248"/>
                </a:lnSpc>
              </a:pPr>
              <a:r>
                <a:rPr lang="en-US" sz="3540">
                  <a:solidFill>
                    <a:srgbClr val="D0CCB9"/>
                  </a:solidFill>
                  <a:latin typeface="Roboto Bold"/>
                </a:rPr>
                <a:t>2) 도서 자료 파일을 읽어오거나 저장하는 기능을 작성하시오.</a:t>
              </a:r>
            </a:p>
            <a:p>
              <a:pPr>
                <a:lnSpc>
                  <a:spcPts val="4248"/>
                </a:lnSpc>
              </a:pPr>
            </a:p>
            <a:p>
              <a:pPr>
                <a:lnSpc>
                  <a:spcPts val="4248"/>
                </a:lnSpc>
              </a:pPr>
              <a:r>
                <a:rPr lang="en-US" sz="3540">
                  <a:solidFill>
                    <a:srgbClr val="D0CCB9"/>
                  </a:solidFill>
                  <a:latin typeface="Roboto Bold"/>
                </a:rPr>
                <a:t>3) 도서 자료를 순차적 검색 기능을 작성하시오. </a:t>
              </a:r>
            </a:p>
            <a:p>
              <a:pPr>
                <a:lnSpc>
                  <a:spcPts val="4248"/>
                </a:lnSpc>
              </a:pPr>
            </a:p>
            <a:p>
              <a:pPr>
                <a:lnSpc>
                  <a:spcPts val="4248"/>
                </a:lnSpc>
              </a:pPr>
              <a:r>
                <a:rPr lang="en-US" sz="3540">
                  <a:solidFill>
                    <a:srgbClr val="D0CCB9"/>
                  </a:solidFill>
                  <a:latin typeface="Roboto Bold"/>
                </a:rPr>
                <a:t>4) 도서 정보를 수정하는 기능을 작성하시오.</a:t>
              </a:r>
            </a:p>
            <a:p>
              <a:pPr>
                <a:lnSpc>
                  <a:spcPts val="4608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296918"/>
              <a:ext cx="18251006" cy="409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04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0" y="9029700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-857"/>
            <a:ext cx="1483274" cy="1483115"/>
            <a:chOff x="0" y="0"/>
            <a:chExt cx="1977699" cy="197748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2803558" y="427878"/>
            <a:ext cx="11990213" cy="7204373"/>
            <a:chOff x="0" y="0"/>
            <a:chExt cx="15986951" cy="960583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5986951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9DFDB"/>
                  </a:solidFill>
                  <a:ea typeface="Roboto Bold"/>
                </a:rPr>
                <a:t>요구사항 분석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196585"/>
              <a:ext cx="15986951" cy="409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04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08052" y="4553585"/>
            <a:ext cx="7198214" cy="47047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38100" y="9029733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-5400000">
            <a:off x="4575129" y="6585148"/>
            <a:ext cx="491645" cy="2194087"/>
            <a:chOff x="0" y="0"/>
            <a:chExt cx="129487" cy="5778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29487" cy="577867"/>
            </a:xfrm>
            <a:custGeom>
              <a:avLst/>
              <a:gdLst/>
              <a:ahLst/>
              <a:cxnLst/>
              <a:rect r="r" b="b" t="t" l="l"/>
              <a:pathLst>
                <a:path h="577867" w="129487">
                  <a:moveTo>
                    <a:pt x="0" y="0"/>
                  </a:moveTo>
                  <a:lnTo>
                    <a:pt x="129487" y="0"/>
                  </a:lnTo>
                  <a:lnTo>
                    <a:pt x="129487" y="577867"/>
                  </a:lnTo>
                  <a:lnTo>
                    <a:pt x="0" y="577867"/>
                  </a:lnTo>
                  <a:close/>
                </a:path>
              </a:pathLst>
            </a:custGeom>
            <a:solidFill>
              <a:srgbClr val="D0CCB9">
                <a:alpha val="6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2398862" y="6586976"/>
            <a:ext cx="495300" cy="2194087"/>
            <a:chOff x="0" y="0"/>
            <a:chExt cx="130449" cy="5778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30449" cy="577867"/>
            </a:xfrm>
            <a:custGeom>
              <a:avLst/>
              <a:gdLst/>
              <a:ahLst/>
              <a:cxnLst/>
              <a:rect r="r" b="b" t="t" l="l"/>
              <a:pathLst>
                <a:path h="577867" w="130449">
                  <a:moveTo>
                    <a:pt x="0" y="0"/>
                  </a:moveTo>
                  <a:lnTo>
                    <a:pt x="130449" y="0"/>
                  </a:lnTo>
                  <a:lnTo>
                    <a:pt x="130449" y="577867"/>
                  </a:lnTo>
                  <a:lnTo>
                    <a:pt x="0" y="577867"/>
                  </a:lnTo>
                  <a:close/>
                </a:path>
              </a:pathLst>
            </a:custGeom>
            <a:solidFill>
              <a:srgbClr val="D0CCB9">
                <a:alpha val="6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46485" y="1287436"/>
            <a:ext cx="6148933" cy="614893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72618" y="1575488"/>
            <a:ext cx="4547788" cy="586088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917996" y="488471"/>
            <a:ext cx="7414788" cy="15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32"/>
              </a:lnSpc>
            </a:pPr>
            <a:r>
              <a:rPr lang="en-US" sz="10360">
                <a:solidFill>
                  <a:srgbClr val="D0CCB9"/>
                </a:solidFill>
                <a:ea typeface="Roboto Bold"/>
              </a:rPr>
              <a:t>개발 환경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9029733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94125" y="2504054"/>
            <a:ext cx="15439193" cy="550473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81754" y="585873"/>
            <a:ext cx="7178220" cy="226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90"/>
              </a:lnSpc>
            </a:pPr>
            <a:r>
              <a:rPr lang="en-US" sz="6900" spc="62">
                <a:solidFill>
                  <a:srgbClr val="D9DFDB"/>
                </a:solidFill>
                <a:latin typeface="Roboto Bold"/>
              </a:rPr>
              <a:t>01.프로젝트 개요</a:t>
            </a:r>
          </a:p>
          <a:p>
            <a:pPr>
              <a:lnSpc>
                <a:spcPts val="9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56371"/>
            <a:ext cx="7108618" cy="189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 spc="37">
                <a:solidFill>
                  <a:srgbClr val="D9DFDB"/>
                </a:solidFill>
                <a:latin typeface="Roboto Bold"/>
              </a:rPr>
              <a:t>(도서 관리 프로그램 구현 함수)</a:t>
            </a:r>
          </a:p>
          <a:p>
            <a:pPr>
              <a:lnSpc>
                <a:spcPts val="99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9099335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835013"/>
            <a:ext cx="16230600" cy="553524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20959" y="549665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D0CCB9"/>
                </a:solidFill>
                <a:latin typeface="Roboto Bold"/>
              </a:rPr>
              <a:t>02.프로그램 설계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364255" cy="9029700"/>
            <a:chOff x="0" y="0"/>
            <a:chExt cx="1939557" cy="23781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39557" cy="2378193"/>
            </a:xfrm>
            <a:custGeom>
              <a:avLst/>
              <a:gdLst/>
              <a:ahLst/>
              <a:cxnLst/>
              <a:rect r="r" b="b" t="t" l="l"/>
              <a:pathLst>
                <a:path h="2378193" w="1939557">
                  <a:moveTo>
                    <a:pt x="0" y="0"/>
                  </a:moveTo>
                  <a:lnTo>
                    <a:pt x="1939557" y="0"/>
                  </a:lnTo>
                  <a:lnTo>
                    <a:pt x="1939557" y="2378193"/>
                  </a:lnTo>
                  <a:lnTo>
                    <a:pt x="0" y="237819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9029733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84585" y="1805708"/>
            <a:ext cx="9555472" cy="67929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64255" y="2064723"/>
            <a:ext cx="968900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6"/>
              </a:lnSpc>
            </a:pPr>
            <a:r>
              <a:rPr lang="en-US" sz="4388">
                <a:solidFill>
                  <a:srgbClr val="000000"/>
                </a:solidFill>
                <a:ea typeface="Roboto Bold"/>
              </a:rPr>
              <a:t>순서도는 </a:t>
            </a:r>
            <a:r>
              <a:rPr lang="en-US" sz="4388">
                <a:solidFill>
                  <a:srgbClr val="000000"/>
                </a:solidFill>
                <a:ea typeface="Roboto Bold"/>
              </a:rPr>
              <a:t>컴퓨터에</a:t>
            </a:r>
            <a:r>
              <a:rPr lang="en-US" sz="4388">
                <a:solidFill>
                  <a:srgbClr val="D0CCB9"/>
                </a:solidFill>
                <a:latin typeface="Roboto Bold"/>
              </a:rPr>
              <a:t> 의해 어떤 업무를 처리</a:t>
            </a:r>
            <a:r>
              <a:rPr lang="en-US" sz="4388">
                <a:solidFill>
                  <a:srgbClr val="000000"/>
                </a:solidFill>
                <a:ea typeface="Roboto Bold"/>
              </a:rPr>
              <a:t>하기 위해서 중요한</a:t>
            </a:r>
            <a:r>
              <a:rPr lang="en-US" sz="4388">
                <a:solidFill>
                  <a:srgbClr val="D0CCB9"/>
                </a:solidFill>
                <a:latin typeface="Roboto Bold"/>
              </a:rPr>
              <a:t> 역할을 한다.</a:t>
            </a:r>
          </a:p>
          <a:p>
            <a:pPr>
              <a:lnSpc>
                <a:spcPts val="5266"/>
              </a:lnSpc>
            </a:pPr>
          </a:p>
          <a:p>
            <a:pPr>
              <a:lnSpc>
                <a:spcPts val="526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57450" y="209550"/>
            <a:ext cx="11740057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Roboto Bold"/>
              </a:rPr>
              <a:t>02. 프로젝트 </a:t>
            </a:r>
            <a:r>
              <a:rPr lang="en-US" sz="7000">
                <a:solidFill>
                  <a:srgbClr val="D0CCB9"/>
                </a:solidFill>
                <a:ea typeface="Roboto Bold"/>
              </a:rPr>
              <a:t>수행 절차 및 방법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029274" y="719858"/>
            <a:ext cx="851745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D0CCB9"/>
                </a:solidFill>
                <a:latin typeface="Roboto Bold"/>
              </a:rPr>
              <a:t>(프로그램 순서도)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60455" y="1483115"/>
            <a:ext cx="9898845" cy="7392373"/>
            <a:chOff x="0" y="0"/>
            <a:chExt cx="2607103" cy="194696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07103" cy="1946962"/>
            </a:xfrm>
            <a:custGeom>
              <a:avLst/>
              <a:gdLst/>
              <a:ahLst/>
              <a:cxnLst/>
              <a:rect r="r" b="b" t="t" l="l"/>
              <a:pathLst>
                <a:path h="1946962" w="2607103">
                  <a:moveTo>
                    <a:pt x="0" y="0"/>
                  </a:moveTo>
                  <a:lnTo>
                    <a:pt x="2607103" y="0"/>
                  </a:lnTo>
                  <a:lnTo>
                    <a:pt x="2607103" y="1946962"/>
                  </a:lnTo>
                  <a:lnTo>
                    <a:pt x="0" y="1946962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7478" y="4235477"/>
            <a:ext cx="6670761" cy="3533142"/>
            <a:chOff x="0" y="0"/>
            <a:chExt cx="2427452" cy="12856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427452" cy="1285690"/>
            </a:xfrm>
            <a:custGeom>
              <a:avLst/>
              <a:gdLst/>
              <a:ahLst/>
              <a:cxnLst/>
              <a:rect r="r" b="b" t="t" l="l"/>
              <a:pathLst>
                <a:path h="1285690" w="2427452">
                  <a:moveTo>
                    <a:pt x="0" y="0"/>
                  </a:moveTo>
                  <a:lnTo>
                    <a:pt x="2427452" y="0"/>
                  </a:lnTo>
                  <a:lnTo>
                    <a:pt x="2427452" y="1285690"/>
                  </a:lnTo>
                  <a:lnTo>
                    <a:pt x="0" y="1285690"/>
                  </a:lnTo>
                  <a:close/>
                </a:path>
              </a:pathLst>
            </a:custGeom>
            <a:solidFill>
              <a:srgbClr val="D9DF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12932"/>
                  </a:solidFill>
                  <a:ea typeface="Roboto"/>
                </a:rPr>
                <a:t>헤더 (전처리기)에 표준라이브러리를 include하고 </a:t>
              </a:r>
              <a:r>
                <a:rPr lang="en-US" sz="3499">
                  <a:solidFill>
                    <a:srgbClr val="212932"/>
                  </a:solidFill>
                  <a:ea typeface="Roboto"/>
                </a:rPr>
                <a:t>열거형 , 구조체, 전역변수(포인터)와 함수원형을 선언</a:t>
              </a:r>
            </a:p>
            <a:p>
              <a:pPr algn="ctr">
                <a:lnSpc>
                  <a:spcPts val="4899"/>
                </a:lnSpc>
              </a:pPr>
            </a:p>
            <a:p>
              <a:pPr algn="ctr">
                <a:lnSpc>
                  <a:spcPts val="489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34207" y="1943084"/>
            <a:ext cx="9131407" cy="64915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703380" y="397265"/>
            <a:ext cx="6666085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D9DFDB"/>
                </a:solidFill>
                <a:latin typeface="Roboto Bold"/>
              </a:rPr>
              <a:t>02. 프로젝트 설계</a:t>
            </a:r>
          </a:p>
          <a:p>
            <a:pPr>
              <a:lnSpc>
                <a:spcPts val="7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03380" y="1321190"/>
            <a:ext cx="552651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D9DFDB"/>
                </a:solidFill>
                <a:latin typeface="Roboto Bold"/>
              </a:rPr>
              <a:t>(소스 BOOK_DDL.H)</a:t>
            </a:r>
          </a:p>
          <a:p>
            <a:pPr>
              <a:lnSpc>
                <a:spcPts val="72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30576"/>
            <a:ext cx="18288000" cy="1456424"/>
            <a:chOff x="0" y="0"/>
            <a:chExt cx="4816593" cy="38358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48277" y="5143500"/>
            <a:ext cx="5543207" cy="2338639"/>
            <a:chOff x="0" y="0"/>
            <a:chExt cx="7390943" cy="31181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100"/>
              <a:ext cx="7390943" cy="1196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44"/>
                </a:lnSpc>
              </a:pPr>
              <a:r>
                <a:rPr lang="en-US" sz="6131" spc="55">
                  <a:solidFill>
                    <a:srgbClr val="D9DFDB"/>
                  </a:solidFill>
                  <a:ea typeface="Roboto Bold"/>
                </a:rPr>
                <a:t>수정 후 저장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43385"/>
              <a:ext cx="7390943" cy="157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61"/>
                </a:lnSpc>
              </a:pPr>
              <a:r>
                <a:rPr lang="en-US" sz="3884">
                  <a:solidFill>
                    <a:srgbClr val="D0CCB9"/>
                  </a:solidFill>
                  <a:latin typeface="Roboto Bold"/>
                </a:rPr>
                <a:t>book.txt    -&gt;      book.txt</a:t>
              </a:r>
            </a:p>
            <a:p>
              <a:pPr>
                <a:lnSpc>
                  <a:spcPts val="4661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14338" y="8855625"/>
            <a:ext cx="5703965" cy="112653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0"/>
            <a:ext cx="1483274" cy="1483115"/>
            <a:chOff x="0" y="0"/>
            <a:chExt cx="1977699" cy="1977486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8873" y="414948"/>
              <a:ext cx="1199952" cy="1147591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476742" y="2377462"/>
            <a:ext cx="3341089" cy="688083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97849" y="2377462"/>
            <a:ext cx="3365169" cy="688083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766609" y="1286081"/>
            <a:ext cx="552651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D9DFDB"/>
                </a:solidFill>
                <a:latin typeface="Roboto Bold"/>
              </a:rPr>
              <a:t>(소스 BOOK_DDL.H)</a:t>
            </a:r>
          </a:p>
          <a:p>
            <a:pPr>
              <a:lnSpc>
                <a:spcPts val="7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511974" y="362156"/>
            <a:ext cx="6666085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D9DFDB"/>
                </a:solidFill>
                <a:latin typeface="Roboto Bold"/>
              </a:rPr>
              <a:t>02. 프로젝트 설계</a:t>
            </a:r>
          </a:p>
          <a:p>
            <a:pPr>
              <a:lnSpc>
                <a:spcPts val="7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DAFU0fuIIzI</dc:identifier>
  <dcterms:modified xsi:type="dcterms:W3CDTF">2011-08-01T06:04:30Z</dcterms:modified>
  <cp:revision>1</cp:revision>
  <dc:title>도서관리 프로젝트</dc:title>
</cp:coreProperties>
</file>